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3"/>
  </p:handoutMasterIdLst>
  <p:sldIdLst>
    <p:sldId id="256" r:id="rId2"/>
    <p:sldId id="278" r:id="rId3"/>
    <p:sldId id="263" r:id="rId4"/>
    <p:sldId id="262" r:id="rId5"/>
    <p:sldId id="288" r:id="rId6"/>
    <p:sldId id="279" r:id="rId7"/>
    <p:sldId id="282" r:id="rId8"/>
    <p:sldId id="280" r:id="rId9"/>
    <p:sldId id="281" r:id="rId10"/>
    <p:sldId id="289" r:id="rId11"/>
    <p:sldId id="258" r:id="rId12"/>
    <p:sldId id="275" r:id="rId13"/>
    <p:sldId id="264" r:id="rId14"/>
    <p:sldId id="277" r:id="rId15"/>
    <p:sldId id="265" r:id="rId16"/>
    <p:sldId id="276" r:id="rId17"/>
    <p:sldId id="284" r:id="rId18"/>
    <p:sldId id="285" r:id="rId19"/>
    <p:sldId id="286" r:id="rId20"/>
    <p:sldId id="287" r:id="rId21"/>
    <p:sldId id="29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1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重庆大学计算机学院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最优化问题的分类  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线性和非线性优问题：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非约束和约束优化问题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最优化技术概述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28781" y="914400"/>
                <a:ext cx="142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781" y="914400"/>
                <a:ext cx="1426096" cy="461665"/>
              </a:xfrm>
              <a:prstGeom prst="rect">
                <a:avLst/>
              </a:prstGeom>
              <a:blipFill rotWithShape="0">
                <a:blip r:embed="rId2"/>
                <a:stretch>
                  <a:fillRect r="-858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110" y="660119"/>
            <a:ext cx="10505208" cy="55972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一维搜索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试探法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插值法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梯度法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梯度下降法</a:t>
            </a:r>
            <a:r>
              <a:rPr lang="en-US" altLang="zh-CN" sz="2000" b="1" dirty="0"/>
              <a:t>Gradient </a:t>
            </a:r>
            <a:r>
              <a:rPr lang="en-US" altLang="zh-CN" sz="2000" b="1" dirty="0" smtClean="0"/>
              <a:t>Descent</a:t>
            </a:r>
            <a:r>
              <a:rPr lang="zh-CN" altLang="en-US" sz="2000" b="1" dirty="0" smtClean="0"/>
              <a:t>（最速下降法）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共轭梯度法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线性规划：单纯形法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动态规划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智能优化算法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遗传算法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/>
              <a:t>粒子群</a:t>
            </a:r>
            <a:r>
              <a:rPr lang="zh-CN" altLang="en-US" sz="2000" b="1" dirty="0" smtClean="0"/>
              <a:t>算法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神经网络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/>
              <a:t>模拟退火算法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000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4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高等数学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导数，偏导数，复合函数求导，梯度，向量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线性代数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正定矩阵，</a:t>
            </a:r>
            <a:r>
              <a:rPr lang="en-US" altLang="zh-CN" dirty="0" smtClean="0"/>
              <a:t>Hessian</a:t>
            </a:r>
            <a:r>
              <a:rPr lang="zh-CN" altLang="en-US" dirty="0" smtClean="0"/>
              <a:t>矩阵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8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98241" y="582030"/>
                <a:ext cx="10515600" cy="58321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导数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定义：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/>
                  <a:t>单变量函数的极值：可导函数在某一点处取得极值的</a:t>
                </a:r>
                <a:r>
                  <a:rPr lang="zh-CN" altLang="en-US" b="1" dirty="0"/>
                  <a:t>必要条件</a:t>
                </a:r>
                <a:r>
                  <a:rPr lang="zh-CN" altLang="en-US" dirty="0"/>
                  <a:t>是该点的导数为</a:t>
                </a:r>
                <a:r>
                  <a:rPr lang="en-US" altLang="zh-CN" dirty="0"/>
                  <a:t>0</a:t>
                </a:r>
              </a:p>
              <a:p>
                <a:pPr lvl="1"/>
                <a:r>
                  <a:rPr lang="zh-CN" altLang="en-US" dirty="0" smtClean="0"/>
                  <a:t>二</a:t>
                </a:r>
                <a:r>
                  <a:rPr lang="zh-CN" altLang="en-US" dirty="0" smtClean="0"/>
                  <a:t>阶导数：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41" y="582030"/>
                <a:ext cx="10515600" cy="5832140"/>
              </a:xfrm>
              <a:blipFill rotWithShape="0">
                <a:blip r:embed="rId2"/>
                <a:stretch>
                  <a:fillRect l="-984" t="-2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导数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81" y="1656530"/>
            <a:ext cx="4341474" cy="49618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756981" y="1093830"/>
            <a:ext cx="4946254" cy="3395248"/>
            <a:chOff x="5470462" y="497634"/>
            <a:chExt cx="4476351" cy="27527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3"/>
            <a:stretch/>
          </p:blipFill>
          <p:spPr>
            <a:xfrm>
              <a:off x="5470462" y="497634"/>
              <a:ext cx="4476351" cy="2652615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5915605" y="2752533"/>
              <a:ext cx="783771" cy="497849"/>
              <a:chOff x="6512767" y="3219061"/>
              <a:chExt cx="783771" cy="497849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7128588" y="3219061"/>
                <a:ext cx="0" cy="22864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6512767" y="3347578"/>
                <a:ext cx="783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dirty="0" smtClean="0"/>
                  <a:t>a</a:t>
                </a:r>
                <a:endParaRPr lang="en-US" altLang="zh-CN" dirty="0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347985" y="3649535"/>
            <a:ext cx="4590662" cy="369332"/>
            <a:chOff x="5924938" y="3025065"/>
            <a:chExt cx="4590662" cy="3693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924938" y="3222522"/>
              <a:ext cx="3712141" cy="933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244611" y="3025065"/>
              <a:ext cx="1270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altLang="zh-CN" dirty="0" smtClean="0"/>
                <a:t>f’(a)=0</a:t>
              </a:r>
              <a:endParaRPr lang="en-US" altLang="zh-CN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02419" y="5437233"/>
            <a:ext cx="2595459" cy="1192763"/>
            <a:chOff x="5822302" y="4479194"/>
            <a:chExt cx="2595459" cy="119276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22302" y="4799545"/>
              <a:ext cx="7091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489440" y="5399814"/>
              <a:ext cx="7091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18172" y="4479194"/>
              <a:ext cx="7091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08637" y="5671957"/>
              <a:ext cx="7091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475012" y="5066046"/>
            <a:ext cx="3447104" cy="1558212"/>
            <a:chOff x="5915605" y="4113745"/>
            <a:chExt cx="3447104" cy="1558212"/>
          </a:xfrm>
        </p:grpSpPr>
        <p:sp>
          <p:nvSpPr>
            <p:cNvPr id="15" name="任意多边形 14"/>
            <p:cNvSpPr/>
            <p:nvPr/>
          </p:nvSpPr>
          <p:spPr>
            <a:xfrm>
              <a:off x="5915605" y="4113745"/>
              <a:ext cx="2565918" cy="1558212"/>
            </a:xfrm>
            <a:custGeom>
              <a:avLst/>
              <a:gdLst>
                <a:gd name="connsiteX0" fmla="*/ 0 w 2313991"/>
                <a:gd name="connsiteY0" fmla="*/ 93306 h 1270922"/>
                <a:gd name="connsiteX1" fmla="*/ 233265 w 2313991"/>
                <a:gd name="connsiteY1" fmla="*/ 522514 h 1270922"/>
                <a:gd name="connsiteX2" fmla="*/ 541175 w 2313991"/>
                <a:gd name="connsiteY2" fmla="*/ 559836 h 1270922"/>
                <a:gd name="connsiteX3" fmla="*/ 877077 w 2313991"/>
                <a:gd name="connsiteY3" fmla="*/ 1035698 h 1270922"/>
                <a:gd name="connsiteX4" fmla="*/ 1324946 w 2313991"/>
                <a:gd name="connsiteY4" fmla="*/ 307910 h 1270922"/>
                <a:gd name="connsiteX5" fmla="*/ 1875453 w 2313991"/>
                <a:gd name="connsiteY5" fmla="*/ 1268963 h 1270922"/>
                <a:gd name="connsiteX6" fmla="*/ 2313991 w 2313991"/>
                <a:gd name="connsiteY6" fmla="*/ 0 h 1270922"/>
                <a:gd name="connsiteX7" fmla="*/ 2313991 w 2313991"/>
                <a:gd name="connsiteY7" fmla="*/ 0 h 12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3991" h="1270922">
                  <a:moveTo>
                    <a:pt x="0" y="93306"/>
                  </a:moveTo>
                  <a:cubicBezTo>
                    <a:pt x="71534" y="269032"/>
                    <a:pt x="143069" y="444759"/>
                    <a:pt x="233265" y="522514"/>
                  </a:cubicBezTo>
                  <a:cubicBezTo>
                    <a:pt x="323461" y="600269"/>
                    <a:pt x="433873" y="474305"/>
                    <a:pt x="541175" y="559836"/>
                  </a:cubicBezTo>
                  <a:cubicBezTo>
                    <a:pt x="648477" y="645367"/>
                    <a:pt x="746449" y="1077686"/>
                    <a:pt x="877077" y="1035698"/>
                  </a:cubicBezTo>
                  <a:cubicBezTo>
                    <a:pt x="1007705" y="993710"/>
                    <a:pt x="1158550" y="269033"/>
                    <a:pt x="1324946" y="307910"/>
                  </a:cubicBezTo>
                  <a:cubicBezTo>
                    <a:pt x="1491342" y="346788"/>
                    <a:pt x="1710612" y="1320281"/>
                    <a:pt x="1875453" y="1268963"/>
                  </a:cubicBezTo>
                  <a:cubicBezTo>
                    <a:pt x="2040294" y="1217645"/>
                    <a:pt x="2313991" y="0"/>
                    <a:pt x="2313991" y="0"/>
                  </a:cubicBezTo>
                  <a:lnTo>
                    <a:pt x="2313991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47449" y="4113745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</a:t>
              </a:r>
              <a:r>
                <a:rPr lang="en-US" altLang="zh-CN" dirty="0" smtClean="0"/>
                <a:t>=f(x)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96936" y="2342844"/>
                <a:ext cx="5159105" cy="11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式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子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可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近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成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立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则：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36" y="2342844"/>
                <a:ext cx="5159105" cy="1183850"/>
              </a:xfrm>
              <a:prstGeom prst="rect">
                <a:avLst/>
              </a:prstGeom>
              <a:blipFill rotWithShape="0">
                <a:blip r:embed="rId5"/>
                <a:stretch>
                  <a:fillRect l="-1064" b="-3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9432236" y="182941"/>
            <a:ext cx="2488182" cy="2117767"/>
            <a:chOff x="9432236" y="182941"/>
            <a:chExt cx="2488182" cy="2117767"/>
          </a:xfrm>
        </p:grpSpPr>
        <p:sp>
          <p:nvSpPr>
            <p:cNvPr id="9" name="文本框 8"/>
            <p:cNvSpPr txBox="1"/>
            <p:nvPr/>
          </p:nvSpPr>
          <p:spPr>
            <a:xfrm>
              <a:off x="9432236" y="182941"/>
              <a:ext cx="2488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18   15    12   12    15   20</a:t>
              </a:r>
              <a:endParaRPr lang="zh-CN" altLang="en-US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9432236" y="605933"/>
              <a:ext cx="2488182" cy="1694775"/>
              <a:chOff x="10372933" y="592757"/>
              <a:chExt cx="1547485" cy="1163307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>
                <a:off x="10372933" y="1735282"/>
                <a:ext cx="1547485" cy="2078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10372933" y="592757"/>
                <a:ext cx="0" cy="116330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组合 35"/>
              <p:cNvGrpSpPr/>
              <p:nvPr/>
            </p:nvGrpSpPr>
            <p:grpSpPr>
              <a:xfrm>
                <a:off x="10372933" y="794619"/>
                <a:ext cx="1243785" cy="407154"/>
                <a:chOff x="10372933" y="794619"/>
                <a:chExt cx="1243785" cy="407154"/>
              </a:xfrm>
            </p:grpSpPr>
            <p:cxnSp>
              <p:nvCxnSpPr>
                <p:cNvPr id="30" name="直接连接符 29"/>
                <p:cNvCxnSpPr/>
                <p:nvPr/>
              </p:nvCxnSpPr>
              <p:spPr>
                <a:xfrm>
                  <a:off x="10372933" y="896973"/>
                  <a:ext cx="2055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10577288" y="1049373"/>
                  <a:ext cx="2055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10790943" y="1201773"/>
                  <a:ext cx="2055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11002917" y="1201773"/>
                  <a:ext cx="20557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11197296" y="1049373"/>
                  <a:ext cx="2055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11411139" y="794619"/>
                  <a:ext cx="2055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9" name="直接连接符 38"/>
            <p:cNvCxnSpPr/>
            <p:nvPr/>
          </p:nvCxnSpPr>
          <p:spPr>
            <a:xfrm>
              <a:off x="9760816" y="1049133"/>
              <a:ext cx="0" cy="22202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91364" y="1271159"/>
              <a:ext cx="0" cy="2220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0775728" y="1271159"/>
              <a:ext cx="0" cy="2220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1088267" y="890954"/>
              <a:ext cx="0" cy="38020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5993851" y="30610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切线斜率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7422740" y="2270432"/>
            <a:ext cx="2282577" cy="18306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7551688" y="2118292"/>
            <a:ext cx="2188905" cy="19827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/>
              <p:cNvSpPr/>
              <p:nvPr/>
            </p:nvSpPr>
            <p:spPr>
              <a:xfrm>
                <a:off x="1468329" y="3555429"/>
                <a:ext cx="987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&gt;0:</a:t>
                </a:r>
                <a:endParaRPr lang="zh-CN" altLang="en-US" dirty="0"/>
              </a:p>
            </p:txBody>
          </p:sp>
        </mc:Choice>
        <mc:Fallback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29" y="3555429"/>
                <a:ext cx="9875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69" t="-8197" r="-432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1468329" y="3953496"/>
                <a:ext cx="987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&lt;0:</a:t>
                </a:r>
                <a:endParaRPr lang="zh-CN" altLang="en-US" dirty="0"/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29" y="3953496"/>
                <a:ext cx="98757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469" t="-10000" r="-432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1439465" y="4290412"/>
                <a:ext cx="987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=0:</a:t>
                </a:r>
                <a:endParaRPr lang="zh-CN" altLang="en-US" dirty="0"/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65" y="4290412"/>
                <a:ext cx="98757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69" t="-10000" r="-493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635766" y="5706082"/>
                <a:ext cx="1931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&gt;0</a:t>
                </a:r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6" y="5706082"/>
                <a:ext cx="1931298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89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635766" y="6044838"/>
                <a:ext cx="19938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&lt;0:</a:t>
                </a:r>
                <a:endParaRPr lang="en-US" altLang="zh-CN" dirty="0"/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6" y="6044838"/>
                <a:ext cx="1993816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0000" r="-183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592714" y="6357853"/>
                <a:ext cx="19938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=0:</a:t>
                </a:r>
                <a:endParaRPr lang="en-US" altLang="zh-CN" dirty="0"/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4" y="6357853"/>
                <a:ext cx="199381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6" r="-183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9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1200"/>
              </a:spcBef>
            </a:pPr>
            <a:r>
              <a:rPr lang="zh-CN" altLang="en-US" sz="2800" dirty="0"/>
              <a:t>性质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>
              <a:spcBef>
                <a:spcPts val="1200"/>
              </a:spcBef>
            </a:pPr>
            <a:endParaRPr lang="en-US" altLang="zh-CN" sz="28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/>
              <a:t>和的导数为导数的</a:t>
            </a:r>
            <a:r>
              <a:rPr lang="zh-CN" altLang="en-US" sz="2800" dirty="0" smtClean="0"/>
              <a:t>和（导数的线性性）</a:t>
            </a:r>
            <a:endParaRPr lang="en-US" altLang="zh-CN" sz="2800" dirty="0" smtClean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altLang="zh-CN" sz="28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/>
              <a:t>常数倍的导数为导数的常数倍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  <a:r>
              <a:rPr lang="en-US" altLang="zh-CN" dirty="0"/>
              <a:t>-</a:t>
            </a:r>
            <a:r>
              <a:rPr lang="zh-CN" altLang="en-US" dirty="0"/>
              <a:t>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52086" y="4025538"/>
                <a:ext cx="6089616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/>
                  <a:t>例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求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下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列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导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数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/>
                    </m:sSup>
                  </m:oMath>
                </a14:m>
                <a:r>
                  <a:rPr lang="en-US" altLang="zh-CN" sz="2400" dirty="0" smtClean="0"/>
                  <a:t>+1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86" y="4025538"/>
                <a:ext cx="6089616" cy="493277"/>
              </a:xfrm>
              <a:prstGeom prst="rect">
                <a:avLst/>
              </a:prstGeom>
              <a:blipFill rotWithShape="0">
                <a:blip r:embed="rId2"/>
                <a:stretch>
                  <a:fillRect l="-1602" t="-9877" r="-501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02274" y="4954895"/>
                <a:ext cx="205678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/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/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74" y="4954895"/>
                <a:ext cx="2056782" cy="392993"/>
              </a:xfrm>
              <a:prstGeom prst="rect">
                <a:avLst/>
              </a:prstGeom>
              <a:blipFill rotWithShape="0"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7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613954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偏导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多变量函数</a:t>
            </a:r>
            <a:r>
              <a:rPr lang="en-US" altLang="zh-CN" dirty="0" smtClean="0"/>
              <a:t>z=f(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需指明对哪个变量进行求导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偏导：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例：当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)=3x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+4y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求关于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的偏导。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多变量函数的最小值必要条件：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  <a:r>
              <a:rPr lang="en-US" altLang="zh-CN" dirty="0"/>
              <a:t>-</a:t>
            </a:r>
            <a:r>
              <a:rPr lang="zh-CN" altLang="en-US" dirty="0"/>
              <a:t>导数</a:t>
            </a:r>
          </a:p>
        </p:txBody>
      </p:sp>
      <p:pic>
        <p:nvPicPr>
          <p:cNvPr id="1026" name="Picture 2" descr="https://timgsa.baidu.com/timg?image&amp;quality=80&amp;size=b9999_10000&amp;sec=1577339577511&amp;di=c4a6bb3be6cd6c309b3f811fca5f95a1&amp;imgtype=0&amp;src=http%3A%2F%2Fa.hiphotos.baidu.com%2Fzhidao%2Fpic%2Fitem%2Fe7cd7b899e510fb3b7ef6c90d933c895d0430cc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4675" r="4309" b="4597"/>
          <a:stretch/>
        </p:blipFill>
        <p:spPr bwMode="auto">
          <a:xfrm>
            <a:off x="6646933" y="779878"/>
            <a:ext cx="3266784" cy="24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175176" y="181946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Z=x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+y</a:t>
            </a:r>
            <a:r>
              <a:rPr lang="en-US" altLang="zh-CN" baseline="30000" dirty="0" smtClean="0"/>
              <a:t>2</a:t>
            </a:r>
            <a:endParaRPr lang="zh-CN" altLang="en-US" baseline="30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140817" y="3097497"/>
            <a:ext cx="3425093" cy="886409"/>
            <a:chOff x="3140817" y="3097497"/>
            <a:chExt cx="3425093" cy="886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140817" y="3179327"/>
                  <a:ext cx="1467838" cy="8045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817" y="3179327"/>
                  <a:ext cx="1467838" cy="8045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094738" y="3097497"/>
                  <a:ext cx="1471172" cy="851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738" y="3097497"/>
                  <a:ext cx="1471172" cy="8519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92310" y="4554503"/>
                <a:ext cx="938014" cy="438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dirty="0" smtClean="0"/>
                  <a:t>=8y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10" y="4554503"/>
                <a:ext cx="938014" cy="438197"/>
              </a:xfrm>
              <a:prstGeom prst="rect">
                <a:avLst/>
              </a:prstGeom>
              <a:blipFill rotWithShape="0">
                <a:blip r:embed="rId5"/>
                <a:stretch>
                  <a:fillRect l="-7190" t="-2778" r="-1503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49508" y="4493140"/>
                <a:ext cx="1487919" cy="499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/>
                  <a:t>=6x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508" y="4493140"/>
                <a:ext cx="1487919" cy="499560"/>
              </a:xfrm>
              <a:prstGeom prst="rect">
                <a:avLst/>
              </a:prstGeom>
              <a:blipFill rotWithShape="0"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2175176" y="5713705"/>
            <a:ext cx="3325281" cy="530530"/>
            <a:chOff x="2175176" y="5713705"/>
            <a:chExt cx="3325281" cy="530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175176" y="5713705"/>
                  <a:ext cx="1208664" cy="499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176" y="5713705"/>
                  <a:ext cx="1208664" cy="4995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030" b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284162" y="5713705"/>
                  <a:ext cx="1216295" cy="530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162" y="5713705"/>
                  <a:ext cx="1216295" cy="5305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518" b="-2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66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4" grpId="0"/>
      <p:bldP spid="6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5991425" cy="3687271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复合函数：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dirty="0" smtClean="0"/>
              <a:t>          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y=(2-x)</a:t>
            </a:r>
            <a:r>
              <a:rPr lang="en-US" altLang="zh-CN" baseline="30000" dirty="0" smtClean="0"/>
              <a:t>2</a:t>
            </a:r>
            <a:endParaRPr lang="en-US" altLang="zh-CN" baseline="30000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baseline="30000" dirty="0"/>
              <a:t> </a:t>
            </a:r>
            <a:r>
              <a:rPr lang="en-US" altLang="zh-CN" dirty="0" smtClean="0"/>
              <a:t>        </a:t>
            </a:r>
            <a:r>
              <a:rPr lang="en-US" altLang="zh-CN" dirty="0" smtClean="0"/>
              <a:t>y=u</a:t>
            </a:r>
            <a:r>
              <a:rPr lang="en-US" altLang="zh-CN" baseline="30000" dirty="0" smtClean="0"/>
              <a:t>2      </a:t>
            </a:r>
            <a:r>
              <a:rPr lang="en-US" altLang="zh-CN" dirty="0" smtClean="0"/>
              <a:t> u=2-x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单变量复合函数</a:t>
            </a:r>
            <a:r>
              <a:rPr lang="zh-CN" altLang="en-US" dirty="0"/>
              <a:t>求导（链式法则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endParaRPr lang="en-US" altLang="zh-CN" dirty="0"/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复合函数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73753" y="3005738"/>
                <a:ext cx="1319657" cy="80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753" y="3005738"/>
                <a:ext cx="1319657" cy="8029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5690" y="4418741"/>
                <a:ext cx="5297178" cy="48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例：对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的函数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是常数</m:t>
                    </m:r>
                  </m:oMath>
                </a14:m>
                <a:r>
                  <a:rPr lang="zh-CN" altLang="en-US" dirty="0" smtClean="0"/>
                  <a:t>）求导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90" y="4418741"/>
                <a:ext cx="5297178" cy="484941"/>
              </a:xfrm>
              <a:prstGeom prst="rect">
                <a:avLst/>
              </a:prstGeom>
              <a:blipFill rotWithShape="0">
                <a:blip r:embed="rId3"/>
                <a:stretch>
                  <a:fillRect l="-1036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7653834" y="1725902"/>
            <a:ext cx="361836" cy="378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144002" y="1721565"/>
            <a:ext cx="361836" cy="391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501866" y="1721564"/>
            <a:ext cx="361836" cy="378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8015670" y="1915339"/>
            <a:ext cx="1121585" cy="423614"/>
            <a:chOff x="8015670" y="1915339"/>
            <a:chExt cx="1121585" cy="423614"/>
          </a:xfrm>
        </p:grpSpPr>
        <p:cxnSp>
          <p:nvCxnSpPr>
            <p:cNvPr id="9" name="直接箭头连接符 8"/>
            <p:cNvCxnSpPr>
              <a:stCxn id="6" idx="6"/>
            </p:cNvCxnSpPr>
            <p:nvPr/>
          </p:nvCxnSpPr>
          <p:spPr>
            <a:xfrm>
              <a:off x="8015670" y="1915339"/>
              <a:ext cx="1121585" cy="2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195496" y="1969621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u=2-x  </a:t>
              </a:r>
              <a:endParaRPr lang="zh-CN" altLang="en-US" baseline="300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80937" y="711227"/>
            <a:ext cx="4106082" cy="4081754"/>
            <a:chOff x="6980937" y="711227"/>
            <a:chExt cx="4106082" cy="4081754"/>
          </a:xfrm>
        </p:grpSpPr>
        <p:sp>
          <p:nvSpPr>
            <p:cNvPr id="11" name="弧形 10"/>
            <p:cNvSpPr/>
            <p:nvPr/>
          </p:nvSpPr>
          <p:spPr>
            <a:xfrm rot="19203321">
              <a:off x="6980937" y="1215490"/>
              <a:ext cx="4106082" cy="3577491"/>
            </a:xfrm>
            <a:prstGeom prst="arc">
              <a:avLst/>
            </a:prstGeom>
            <a:ln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86985" y="711227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y=(</a:t>
              </a:r>
              <a:r>
                <a:rPr lang="en-US" altLang="zh-CN" dirty="0" smtClean="0"/>
                <a:t>2-x)</a:t>
              </a:r>
              <a:r>
                <a:rPr lang="en-US" altLang="zh-CN" baseline="30000" dirty="0" smtClean="0"/>
                <a:t>2</a:t>
              </a:r>
              <a:endParaRPr lang="zh-CN" altLang="en-US" baseline="300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380281" y="1904495"/>
            <a:ext cx="1121585" cy="437538"/>
            <a:chOff x="9380281" y="1904495"/>
            <a:chExt cx="1121585" cy="437538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9380281" y="1904495"/>
              <a:ext cx="1121585" cy="8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673264" y="1972701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y=u</a:t>
              </a:r>
              <a:r>
                <a:rPr lang="en-US" altLang="zh-CN" baseline="30000" dirty="0" smtClean="0"/>
                <a:t>2</a:t>
              </a:r>
              <a:endParaRPr lang="zh-CN" altLang="en-US" baseline="30000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33337" y="2556133"/>
            <a:ext cx="4106082" cy="4297393"/>
            <a:chOff x="7133337" y="2556133"/>
            <a:chExt cx="4106082" cy="4297393"/>
          </a:xfrm>
        </p:grpSpPr>
        <p:sp>
          <p:nvSpPr>
            <p:cNvPr id="24" name="弧形 23"/>
            <p:cNvSpPr/>
            <p:nvPr/>
          </p:nvSpPr>
          <p:spPr>
            <a:xfrm rot="19203321">
              <a:off x="7133337" y="3276035"/>
              <a:ext cx="4106082" cy="3577491"/>
            </a:xfrm>
            <a:prstGeom prst="arc">
              <a:avLst/>
            </a:prstGeom>
            <a:ln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806234" y="2556133"/>
              <a:ext cx="3209868" cy="2009006"/>
              <a:chOff x="7806234" y="2556133"/>
              <a:chExt cx="3209868" cy="200900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7806234" y="3740380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x</a:t>
                </a:r>
                <a:endParaRPr lang="zh-CN" altLang="en-US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6402" y="3749055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u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0654266" y="3736042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y</a:t>
                </a:r>
                <a:endParaRPr lang="zh-CN" altLang="en-US" dirty="0"/>
              </a:p>
            </p:txBody>
          </p:sp>
          <p:cxnSp>
            <p:nvCxnSpPr>
              <p:cNvPr id="19" name="直接箭头连接符 18"/>
              <p:cNvCxnSpPr>
                <a:stCxn id="16" idx="6"/>
              </p:cNvCxnSpPr>
              <p:nvPr/>
            </p:nvCxnSpPr>
            <p:spPr>
              <a:xfrm>
                <a:off x="8168070" y="3936323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9532681" y="3931985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baseline="300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baseline="30000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9913936" y="3939524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3936" y="3939524"/>
                    <a:ext cx="509498" cy="61824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8382282" y="3946893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282" y="3946893"/>
                    <a:ext cx="509498" cy="61824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336835" y="3662999"/>
                <a:ext cx="1564018" cy="80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35" y="3662999"/>
                <a:ext cx="1564018" cy="80291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659308" y="4938332"/>
                <a:ext cx="5994526" cy="2379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u=</a:t>
                </a:r>
                <a:r>
                  <a:rPr lang="en-US" altLang="zh-CN" dirty="0" err="1" smtClean="0"/>
                  <a:t>wx+b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</m:oMath>
                </a14:m>
                <a:r>
                  <a:rPr lang="en-US" altLang="zh-CN" dirty="0" smtClean="0"/>
                  <a:t>=y(1-y)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CN" dirty="0" smtClean="0"/>
                  <a:t>=w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baseline="300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08" y="4938332"/>
                <a:ext cx="5994526" cy="2379177"/>
              </a:xfrm>
              <a:prstGeom prst="rect">
                <a:avLst/>
              </a:prstGeom>
              <a:blipFill rotWithShape="0">
                <a:blip r:embed="rId8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 uiExpand="1" animBg="1"/>
      <p:bldP spid="7" grpId="0" uiExpand="1" animBg="1"/>
      <p:bldP spid="8" grpId="0" uiExpand="1" animBg="1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链式法则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16097" y="718457"/>
            <a:ext cx="10499074" cy="558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多变量复合函数的链式法则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 假设</a:t>
            </a:r>
            <a:r>
              <a:rPr lang="en-US" altLang="zh-CN" sz="2400" dirty="0" smtClean="0"/>
              <a:t>z</a:t>
            </a:r>
            <a:r>
              <a:rPr lang="zh-CN" altLang="en-US" sz="2400" dirty="0" smtClean="0"/>
              <a:t>是</a:t>
            </a:r>
            <a:r>
              <a:rPr lang="en-US" altLang="zh-CN" sz="2400" dirty="0" err="1" smtClean="0"/>
              <a:t>u,v</a:t>
            </a:r>
            <a:r>
              <a:rPr lang="zh-CN" altLang="en-US" sz="2400" dirty="0" smtClean="0"/>
              <a:t>的函数，</a:t>
            </a:r>
            <a:r>
              <a:rPr lang="en-US" altLang="zh-CN" sz="2400" dirty="0" err="1" smtClean="0"/>
              <a:t>u,v</a:t>
            </a:r>
            <a:r>
              <a:rPr lang="zh-CN" altLang="en-US" sz="2400" dirty="0" smtClean="0"/>
              <a:t>分别为</a:t>
            </a:r>
            <a:r>
              <a:rPr lang="en-US" altLang="zh-CN" sz="2400" dirty="0" err="1" smtClean="0"/>
              <a:t>x,y</a:t>
            </a:r>
            <a:r>
              <a:rPr lang="zh-CN" altLang="en-US" sz="2400" dirty="0" smtClean="0"/>
              <a:t>的函数，则：</a:t>
            </a:r>
            <a:endParaRPr lang="en-US" altLang="zh-CN" sz="24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41163" y="1892576"/>
                <a:ext cx="2960447" cy="725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63" y="1892576"/>
                <a:ext cx="2960447" cy="72577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15035" y="2929003"/>
                <a:ext cx="2808051" cy="773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035" y="2929003"/>
                <a:ext cx="2808051" cy="773866"/>
              </a:xfrm>
              <a:prstGeom prst="rect">
                <a:avLst/>
              </a:prstGeom>
              <a:blipFill rotWithShape="0">
                <a:blip r:embed="rId3"/>
                <a:stretch>
                  <a:fillRect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426049" y="1730599"/>
            <a:ext cx="7199858" cy="2186452"/>
            <a:chOff x="6020292" y="1697646"/>
            <a:chExt cx="7199858" cy="2186452"/>
          </a:xfrm>
        </p:grpSpPr>
        <p:sp>
          <p:nvSpPr>
            <p:cNvPr id="37" name="文本框 36"/>
            <p:cNvSpPr txBox="1"/>
            <p:nvPr/>
          </p:nvSpPr>
          <p:spPr>
            <a:xfrm>
              <a:off x="9528451" y="2537190"/>
              <a:ext cx="3691699" cy="101566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z</a:t>
              </a:r>
              <a:r>
                <a:rPr lang="zh-CN" altLang="en-US" sz="2000" dirty="0" smtClean="0"/>
                <a:t>关于</a:t>
              </a:r>
              <a:r>
                <a:rPr lang="en-US" altLang="zh-CN" sz="2000" dirty="0" smtClean="0"/>
                <a:t>x</a:t>
              </a:r>
              <a:r>
                <a:rPr lang="zh-CN" altLang="en-US" sz="2000" dirty="0" smtClean="0"/>
                <a:t>求导时，先对</a:t>
              </a:r>
              <a:r>
                <a:rPr lang="en-US" altLang="zh-CN" sz="2000" dirty="0" err="1" smtClean="0"/>
                <a:t>u,v</a:t>
              </a:r>
              <a:r>
                <a:rPr lang="zh-CN" altLang="en-US" sz="2000" dirty="0" smtClean="0"/>
                <a:t>求导，然后与</a:t>
              </a:r>
              <a:r>
                <a:rPr lang="en-US" altLang="zh-CN" sz="2000" dirty="0" smtClean="0"/>
                <a:t>z</a:t>
              </a:r>
              <a:r>
                <a:rPr lang="zh-CN" altLang="en-US" sz="2000" dirty="0" smtClean="0"/>
                <a:t>的相应导数相乘，最后将乘积加起来。</a:t>
              </a:r>
              <a:endParaRPr lang="zh-CN" altLang="en-US" sz="2000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7418926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7384719" y="211052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u</a:t>
              </a:r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6020292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y</a:t>
              </a:r>
              <a:endParaRPr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6020292" y="2150191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8499695" y="251810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cxnSp>
          <p:nvCxnSpPr>
            <p:cNvPr id="47" name="直接箭头连接符 46"/>
            <p:cNvCxnSpPr>
              <a:stCxn id="45" idx="6"/>
            </p:cNvCxnSpPr>
            <p:nvPr/>
          </p:nvCxnSpPr>
          <p:spPr>
            <a:xfrm flipV="1">
              <a:off x="6669365" y="2438584"/>
              <a:ext cx="636238" cy="202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45" idx="5"/>
            </p:cNvCxnSpPr>
            <p:nvPr/>
          </p:nvCxnSpPr>
          <p:spPr>
            <a:xfrm>
              <a:off x="6574310" y="2677113"/>
              <a:ext cx="810409" cy="6964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7"/>
            </p:cNvCxnSpPr>
            <p:nvPr/>
          </p:nvCxnSpPr>
          <p:spPr>
            <a:xfrm flipV="1">
              <a:off x="6574310" y="2613175"/>
              <a:ext cx="776202" cy="65345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44" idx="6"/>
              <a:endCxn id="42" idx="2"/>
            </p:cNvCxnSpPr>
            <p:nvPr/>
          </p:nvCxnSpPr>
          <p:spPr>
            <a:xfrm>
              <a:off x="6669365" y="3484886"/>
              <a:ext cx="749561" cy="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3" idx="6"/>
            </p:cNvCxnSpPr>
            <p:nvPr/>
          </p:nvCxnSpPr>
          <p:spPr>
            <a:xfrm>
              <a:off x="8033792" y="2419184"/>
              <a:ext cx="431696" cy="2579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42" idx="6"/>
              <a:endCxn id="46" idx="3"/>
            </p:cNvCxnSpPr>
            <p:nvPr/>
          </p:nvCxnSpPr>
          <p:spPr>
            <a:xfrm flipV="1">
              <a:off x="8067999" y="3045022"/>
              <a:ext cx="526751" cy="4398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7150522" y="2741051"/>
                  <a:ext cx="497572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522" y="2741051"/>
                  <a:ext cx="497572" cy="6190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文本框 56"/>
          <p:cNvSpPr txBox="1"/>
          <p:nvPr/>
        </p:nvSpPr>
        <p:spPr>
          <a:xfrm>
            <a:off x="1013608" y="4447254"/>
            <a:ext cx="848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例：当</a:t>
            </a:r>
            <a:r>
              <a:rPr lang="en-US" altLang="zh-CN" sz="2400" dirty="0" smtClean="0"/>
              <a:t>C=u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+v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,u=</a:t>
            </a:r>
            <a:r>
              <a:rPr lang="en-US" altLang="zh-CN" sz="2400" dirty="0" err="1" smtClean="0"/>
              <a:t>ax+by,v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px+qy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a,b,p,q</a:t>
            </a:r>
            <a:r>
              <a:rPr lang="zh-CN" altLang="en-US" sz="2400" dirty="0" smtClean="0"/>
              <a:t>为常数）时，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479219" y="5021529"/>
                <a:ext cx="3313118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=2ua+2vp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219" y="5021529"/>
                <a:ext cx="3313118" cy="635367"/>
              </a:xfrm>
              <a:prstGeom prst="rect">
                <a:avLst/>
              </a:prstGeom>
              <a:blipFill rotWithShape="0"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620512" y="5059673"/>
                <a:ext cx="3573967" cy="676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=2ub+2vq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512" y="5059673"/>
                <a:ext cx="3573967" cy="676595"/>
              </a:xfrm>
              <a:prstGeom prst="rect">
                <a:avLst/>
              </a:prstGeom>
              <a:blipFill rotWithShape="0"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7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740872" y="659753"/>
                <a:ext cx="10578296" cy="5555021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altLang="zh-CN" dirty="0" smtClean="0"/>
              </a:p>
              <a:p>
                <a:r>
                  <a:rPr lang="zh-CN" altLang="en-US" dirty="0" smtClean="0"/>
                  <a:t>向量：具有方向与大小的量，用箭头表示。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向量的坐标表示：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a</a:t>
                </a:r>
                <a:r>
                  <a:rPr lang="en-US" altLang="zh-CN" dirty="0" smtClean="0"/>
                  <a:t>=(a1,a2)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向量的大小</a:t>
                </a:r>
                <a:r>
                  <a:rPr lang="en-US" altLang="zh-CN" dirty="0">
                    <a:sym typeface="Wingdings" panose="05000000000000000000" pitchFamily="2" charset="2"/>
                  </a:rPr>
                  <a:t>: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|a|</a:t>
                </a:r>
              </a:p>
              <a:p>
                <a:r>
                  <a:rPr lang="zh-CN" altLang="en-US" dirty="0" smtClean="0">
                    <a:sym typeface="Wingdings" panose="05000000000000000000" pitchFamily="2" charset="2"/>
                  </a:rPr>
                  <a:t>向量的点积：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𝑎𝑖𝑏𝑖</m:t>
                    </m:r>
                  </m:oMath>
                </a14:m>
                <a:endParaRPr lang="en-US" altLang="zh-CN" baseline="-25000" dirty="0" smtClean="0"/>
              </a:p>
              <a:p>
                <a:r>
                  <a:rPr lang="zh-CN" altLang="en-US" dirty="0" smtClean="0"/>
                  <a:t>向量的内积：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b="0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872" y="659753"/>
                <a:ext cx="10578296" cy="5555021"/>
              </a:xfrm>
              <a:blipFill rotWithShape="0"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703899" y="1371276"/>
            <a:ext cx="1215342" cy="1400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86183" y="1359701"/>
            <a:ext cx="1807170" cy="1596778"/>
            <a:chOff x="3386183" y="1359701"/>
            <a:chExt cx="1807170" cy="1596778"/>
          </a:xfrm>
        </p:grpSpPr>
        <p:sp>
          <p:nvSpPr>
            <p:cNvPr id="6" name="文本框 5"/>
            <p:cNvSpPr txBox="1"/>
            <p:nvPr/>
          </p:nvSpPr>
          <p:spPr>
            <a:xfrm>
              <a:off x="3386183" y="258714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83653" y="135970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15847" y="2138305"/>
                <a:ext cx="699230" cy="64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47" y="2138305"/>
                <a:ext cx="699230" cy="6406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746385" y="2138304"/>
                <a:ext cx="567270" cy="64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85" y="2138304"/>
                <a:ext cx="567270" cy="6406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679359" y="3181085"/>
            <a:ext cx="2524671" cy="1713739"/>
            <a:chOff x="3679359" y="3181085"/>
            <a:chExt cx="2524671" cy="1713739"/>
          </a:xfrm>
        </p:grpSpPr>
        <p:cxnSp>
          <p:nvCxnSpPr>
            <p:cNvPr id="11" name="直接箭头连接符 10"/>
            <p:cNvCxnSpPr/>
            <p:nvPr/>
          </p:nvCxnSpPr>
          <p:spPr>
            <a:xfrm flipV="1">
              <a:off x="4097438" y="4525701"/>
              <a:ext cx="2106592" cy="231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4132162" y="3181085"/>
              <a:ext cx="11575" cy="13909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4097438" y="3645199"/>
              <a:ext cx="1273215" cy="8920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143737" y="3586087"/>
              <a:ext cx="1238491" cy="951189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79359" y="3437264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a2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150734" y="4525492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a1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59942" y="4572000"/>
            <a:ext cx="1831803" cy="1447073"/>
            <a:chOff x="8296042" y="5412936"/>
            <a:chExt cx="1831803" cy="1447073"/>
          </a:xfrm>
        </p:grpSpPr>
        <p:cxnSp>
          <p:nvCxnSpPr>
            <p:cNvPr id="20" name="直接箭头连接符 19"/>
            <p:cNvCxnSpPr/>
            <p:nvPr/>
          </p:nvCxnSpPr>
          <p:spPr>
            <a:xfrm flipV="1">
              <a:off x="8307616" y="5918428"/>
              <a:ext cx="1030148" cy="46412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8296042" y="6392989"/>
              <a:ext cx="1388962" cy="23149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117734" y="5412936"/>
                  <a:ext cx="567270" cy="680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 altLang="zh-CN" sz="2800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zh-CN" altLang="en-US" sz="2800" dirty="0"/>
                              <m:t> 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734" y="5412936"/>
                  <a:ext cx="567270" cy="680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9560575" y="6219384"/>
                  <a:ext cx="567270" cy="6406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 altLang="zh-CN" sz="2800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zh-CN" altLang="en-US" sz="2800" dirty="0"/>
                              <m:t> 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0575" y="6219384"/>
                  <a:ext cx="567270" cy="64062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8394274" y="6170364"/>
                  <a:ext cx="374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274" y="6170364"/>
                  <a:ext cx="37414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561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柯西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施瓦茨不等式：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|a||b|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根据柯西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施瓦茨不等式，得到以下结论：</a:t>
                </a:r>
                <a:endParaRPr lang="en-US" altLang="zh-CN" dirty="0" smtClean="0"/>
              </a:p>
              <a:p>
                <a:pPr marL="914400" lvl="1" indent="-4572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dirty="0" smtClean="0"/>
                  <a:t>当两个向量方向相反时，内积取得最小值。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 smtClean="0"/>
                  <a:t>=180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dirty="0" smtClean="0"/>
                  <a:t>当两个向量不平行时，内积取平行时的中间值</a:t>
                </a:r>
                <a:r>
                  <a:rPr lang="en-US" altLang="zh-CN" dirty="0" smtClean="0"/>
                  <a:t>.0&lt;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&lt;180</m:t>
                    </m:r>
                    <m:r>
                      <m:rPr>
                        <m:sty m:val="p"/>
                      </m:rPr>
                      <a:rPr lang="en-US" altLang="zh-CN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dirty="0" smtClean="0"/>
                  <a:t>当两个向量方向相同时，内积取最大值。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m:rPr>
                        <m:sty m:val="p"/>
                      </m:rPr>
                      <a:rPr lang="en-US" altLang="zh-CN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endParaRPr lang="en-US" altLang="zh-CN" baseline="30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数学回顾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827237" y="4988271"/>
            <a:ext cx="1030148" cy="4641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815663" y="5462832"/>
            <a:ext cx="1388962" cy="23149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703205" y="4451818"/>
                <a:ext cx="567270" cy="680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205" y="4451818"/>
                <a:ext cx="567270" cy="680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46046" y="5258266"/>
                <a:ext cx="567270" cy="64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046" y="5258266"/>
                <a:ext cx="567270" cy="6406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79745" y="5209246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45" y="5209246"/>
                <a:ext cx="37414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V="1">
            <a:off x="3242646" y="4739873"/>
            <a:ext cx="1030148" cy="4641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497115" y="5211175"/>
            <a:ext cx="747232" cy="3472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344715" y="4728900"/>
                <a:ext cx="567270" cy="680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15" y="4728900"/>
                <a:ext cx="567270" cy="680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260005" y="4322117"/>
                <a:ext cx="567270" cy="64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05" y="4322117"/>
                <a:ext cx="567270" cy="6406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7728052" y="4936105"/>
            <a:ext cx="1030148" cy="4641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822202" y="5110423"/>
            <a:ext cx="1486642" cy="68394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604020" y="4399652"/>
                <a:ext cx="567270" cy="680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020" y="4399652"/>
                <a:ext cx="567270" cy="680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046861" y="5206100"/>
                <a:ext cx="567270" cy="64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zh-CN" altLang="en-US" sz="2800" dirty="0"/>
                            <m:t> </m:t>
                          </m:r>
                        </m:e>
                      </m:groupCh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61" y="5206100"/>
                <a:ext cx="567270" cy="64062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0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最优化问题的提出：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生产计划中，在各种资源有限的前提下，如何安排生成，使生产成本达到最低？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金融投资中，如何选择和设计证券组合或投资项目组合，以便在可以接受的风险限度内尽可能大的获利。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机械设计中，如何满足工作条件，载荷和工艺要求，并在强度、刚度、寿命、尺寸范围及其他一些技术要求的限制条件下，寻找一组参数，以获得设计指标达到最优的设计方案。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在物流配送中，如何根据配送点和业务需求量，进行最优路线的计算。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最优化问题提出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9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方阵：行列数相同的矩阵</a:t>
            </a:r>
            <a:endParaRPr lang="en-US" altLang="zh-CN" dirty="0" smtClean="0"/>
          </a:p>
          <a:p>
            <a:r>
              <a:rPr lang="zh-CN" altLang="en-US" dirty="0" smtClean="0"/>
              <a:t>单位矩阵</a:t>
            </a:r>
            <a:endParaRPr lang="en-US" altLang="zh-CN" dirty="0" smtClean="0"/>
          </a:p>
          <a:p>
            <a:r>
              <a:rPr lang="zh-CN" altLang="en-US" dirty="0" smtClean="0"/>
              <a:t>矩阵相等</a:t>
            </a:r>
            <a:endParaRPr lang="en-US" altLang="zh-CN" dirty="0" smtClean="0"/>
          </a:p>
          <a:p>
            <a:r>
              <a:rPr lang="zh-CN" altLang="en-US" dirty="0" smtClean="0"/>
              <a:t>矩阵和</a:t>
            </a:r>
            <a:r>
              <a:rPr lang="en-US" altLang="zh-CN" dirty="0" smtClean="0"/>
              <a:t>,</a:t>
            </a:r>
            <a:r>
              <a:rPr lang="zh-CN" altLang="en-US" dirty="0" smtClean="0"/>
              <a:t>差，常数倍，乘积</a:t>
            </a:r>
            <a:endParaRPr lang="en-US" altLang="zh-CN" dirty="0" smtClean="0"/>
          </a:p>
          <a:p>
            <a:r>
              <a:rPr lang="zh-CN" altLang="en-US" dirty="0" smtClean="0"/>
              <a:t>转置矩阵</a:t>
            </a:r>
            <a:endParaRPr lang="en-US" altLang="zh-CN" dirty="0" smtClean="0"/>
          </a:p>
          <a:p>
            <a:r>
              <a:rPr lang="en-US" altLang="zh-CN" dirty="0" err="1" smtClean="0"/>
              <a:t>Hadamard</a:t>
            </a:r>
            <a:r>
              <a:rPr lang="zh-CN" altLang="en-US" dirty="0" smtClean="0"/>
              <a:t>乘积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Hessian</a:t>
            </a:r>
            <a:r>
              <a:rPr lang="zh-CN" altLang="en-US" dirty="0" smtClean="0"/>
              <a:t>矩阵：一</a:t>
            </a:r>
            <a:r>
              <a:rPr lang="zh-CN" altLang="en-US" dirty="0"/>
              <a:t>个多元函数的二阶偏导数构成的</a:t>
            </a:r>
            <a:r>
              <a:rPr lang="zh-CN" altLang="en-US" b="1" i="1" dirty="0"/>
              <a:t>方阵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数学知识回顾</a:t>
            </a:r>
            <a:r>
              <a:rPr lang="en-US" altLang="zh-CN" dirty="0" smtClean="0"/>
              <a:t>-</a:t>
            </a:r>
            <a:r>
              <a:rPr lang="zh-CN" altLang="en-US" dirty="0" smtClean="0"/>
              <a:t>矩阵</a:t>
            </a:r>
            <a:endParaRPr lang="zh-CN" altLang="en-US" dirty="0"/>
          </a:p>
        </p:txBody>
      </p:sp>
      <p:pic>
        <p:nvPicPr>
          <p:cNvPr id="1026" name="Picture 2" descr="https://gss3.bdstatic.com/-Po3dSag_xI4khGkpoWK1HF6hhy/baike/pic/item/b7fd5266d0160924a8df5928d90735fae6cd340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80" y="3937260"/>
            <a:ext cx="3151312" cy="11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88" y="1018310"/>
            <a:ext cx="1136536" cy="8034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95" y="2147902"/>
            <a:ext cx="1967185" cy="18514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4" y="3551619"/>
            <a:ext cx="2624958" cy="17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本部分总结：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2800" dirty="0" smtClean="0"/>
              <a:t>最优化模型的建立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800" dirty="0" smtClean="0"/>
              <a:t>最优化问题的分类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800" dirty="0" smtClean="0"/>
              <a:t>解决最优问题的数学基础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46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研究内容：在有限和无限种可能的可行方案中挑选最优方案。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研究目的：主要解决最优计划，最优决策，最优分配，最优管理等最优化问题。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应用领域：经济，管理，国防，计算机等。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199" y="718456"/>
            <a:ext cx="9760527" cy="564077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学习要求及考评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教材：</a:t>
            </a:r>
            <a:endParaRPr lang="zh-CN" altLang="zh-CN" sz="1600" dirty="0"/>
          </a:p>
          <a:p>
            <a:pPr marL="457200" lvl="1" indent="0">
              <a:buNone/>
            </a:pPr>
            <a:r>
              <a:rPr lang="en-US" altLang="zh-CN" dirty="0" smtClean="0"/>
              <a:t>      Edwin </a:t>
            </a:r>
            <a:r>
              <a:rPr lang="en-US" altLang="zh-CN" dirty="0" err="1"/>
              <a:t>K.P.Chong,Stanistaw</a:t>
            </a:r>
            <a:r>
              <a:rPr lang="en-US" altLang="zh-CN" dirty="0"/>
              <a:t> </a:t>
            </a:r>
            <a:r>
              <a:rPr lang="en-US" altLang="zh-CN" dirty="0" err="1"/>
              <a:t>H.Zak</a:t>
            </a:r>
            <a:r>
              <a:rPr lang="zh-CN" altLang="zh-CN" dirty="0"/>
              <a:t>（美）著，《最优化导论（第四版）》，电子工业出版社，</a:t>
            </a:r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zh-CN" altLang="zh-CN" dirty="0" smtClean="0"/>
              <a:t>出版</a:t>
            </a:r>
            <a:endParaRPr lang="en-US" altLang="zh-CN" dirty="0" smtClean="0"/>
          </a:p>
          <a:p>
            <a:pPr lvl="1"/>
            <a:endParaRPr lang="en-US" altLang="zh-CN" sz="1600" dirty="0"/>
          </a:p>
          <a:p>
            <a:pPr lvl="1"/>
            <a:endParaRPr lang="zh-CN" altLang="zh-CN" sz="1600" dirty="0"/>
          </a:p>
          <a:p>
            <a:pPr lvl="1"/>
            <a:r>
              <a:rPr lang="zh-CN" altLang="zh-CN" b="1" dirty="0" smtClean="0"/>
              <a:t>参考</a:t>
            </a:r>
            <a:r>
              <a:rPr lang="zh-CN" altLang="zh-CN" b="1" dirty="0"/>
              <a:t>书目：</a:t>
            </a:r>
            <a:endParaRPr lang="zh-CN" altLang="zh-CN" sz="1600" dirty="0"/>
          </a:p>
          <a:p>
            <a:pPr lvl="2"/>
            <a:r>
              <a:rPr lang="en-US" altLang="zh-CN" dirty="0"/>
              <a:t>[1] Ashok </a:t>
            </a:r>
            <a:r>
              <a:rPr lang="en-US" altLang="zh-CN" dirty="0" err="1"/>
              <a:t>D.Belegundu,Tirupathi</a:t>
            </a:r>
            <a:r>
              <a:rPr lang="en-US" altLang="zh-CN" dirty="0"/>
              <a:t> </a:t>
            </a:r>
            <a:r>
              <a:rPr lang="en-US" altLang="zh-CN" dirty="0" err="1"/>
              <a:t>R.Chandrupatia</a:t>
            </a:r>
            <a:r>
              <a:rPr lang="zh-CN" altLang="zh-CN" dirty="0"/>
              <a:t>（美）著，《最优化技术导论与工程应用 》，电子工业出版社，</a:t>
            </a:r>
            <a:r>
              <a:rPr lang="en-US" altLang="zh-CN" dirty="0"/>
              <a:t>2018</a:t>
            </a:r>
            <a:r>
              <a:rPr lang="zh-CN" altLang="zh-CN" dirty="0"/>
              <a:t>年</a:t>
            </a:r>
            <a:endParaRPr lang="zh-CN" altLang="zh-CN" sz="1200" dirty="0"/>
          </a:p>
          <a:p>
            <a:pPr lvl="2"/>
            <a:r>
              <a:rPr lang="en-US" altLang="zh-CN" dirty="0"/>
              <a:t>[2]</a:t>
            </a:r>
            <a:r>
              <a:rPr lang="zh-CN" altLang="zh-CN" dirty="0"/>
              <a:t>陈宝林著，《最优化理论与算法》，清华大学出版社，</a:t>
            </a:r>
            <a:r>
              <a:rPr lang="en-US" altLang="zh-CN" dirty="0"/>
              <a:t>2005</a:t>
            </a:r>
            <a:r>
              <a:rPr lang="zh-CN" altLang="zh-CN" dirty="0"/>
              <a:t>年</a:t>
            </a:r>
            <a:endParaRPr lang="zh-CN" altLang="zh-CN" sz="1200" dirty="0"/>
          </a:p>
          <a:p>
            <a:pPr lvl="2"/>
            <a:r>
              <a:rPr lang="en-US" altLang="zh-CN" dirty="0"/>
              <a:t>[3]</a:t>
            </a:r>
            <a:r>
              <a:rPr lang="zh-CN" altLang="zh-CN" dirty="0"/>
              <a:t>包子阳著《智能优化算法及其</a:t>
            </a:r>
            <a:r>
              <a:rPr lang="en-US" altLang="zh-CN" dirty="0"/>
              <a:t>MATLAB</a:t>
            </a:r>
            <a:r>
              <a:rPr lang="zh-CN" altLang="zh-CN" dirty="0"/>
              <a:t>实例（第</a:t>
            </a:r>
            <a:r>
              <a:rPr lang="en-US" altLang="zh-CN" dirty="0"/>
              <a:t>2</a:t>
            </a:r>
            <a:r>
              <a:rPr lang="zh-CN" altLang="zh-CN" dirty="0"/>
              <a:t>版）》，电子工业出版社，</a:t>
            </a:r>
            <a:r>
              <a:rPr lang="en-US" altLang="zh-CN" dirty="0"/>
              <a:t> 2018</a:t>
            </a:r>
            <a:r>
              <a:rPr lang="zh-CN" altLang="zh-CN" dirty="0" smtClean="0"/>
              <a:t>年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学习要求：掌握主要的优化算法，能够编程实现它并解决实际工程问题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期末成绩的核算：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阅读报告</a:t>
            </a:r>
            <a:r>
              <a:rPr lang="en-US" altLang="zh-CN" dirty="0" smtClean="0"/>
              <a:t>(10%)+</a:t>
            </a:r>
            <a:r>
              <a:rPr lang="zh-CN" altLang="en-US" dirty="0" smtClean="0"/>
              <a:t>实验报告</a:t>
            </a:r>
            <a:r>
              <a:rPr lang="en-US" altLang="zh-CN" dirty="0" smtClean="0"/>
              <a:t>(40%)+</a:t>
            </a:r>
            <a:r>
              <a:rPr lang="zh-CN" altLang="en-US" dirty="0" smtClean="0"/>
              <a:t>期末考试</a:t>
            </a:r>
            <a:r>
              <a:rPr lang="en-US" altLang="zh-CN" dirty="0" smtClean="0"/>
              <a:t>(50%)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009" y="261258"/>
            <a:ext cx="1544607" cy="219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27183" y="685406"/>
                <a:ext cx="10515600" cy="5825562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/>
                  <a:t>如何建立最优化问题模型</a:t>
                </a:r>
                <a:endParaRPr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设计变量（参数）</a:t>
                </a:r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确定目标函数</a:t>
                </a:r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/>
                  <a:t>给</a:t>
                </a:r>
                <a:r>
                  <a:rPr lang="zh-CN" altLang="en-US" sz="3200" dirty="0" smtClean="0"/>
                  <a:t>出约束条件</a:t>
                </a:r>
                <a:endParaRPr lang="en-US" altLang="zh-CN" sz="32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/>
                  <a:t>例：把半径为</a:t>
                </a:r>
                <a:r>
                  <a:rPr lang="en-US" altLang="zh-CN" sz="3600" dirty="0" smtClean="0"/>
                  <a:t>1</a:t>
                </a:r>
                <a:r>
                  <a:rPr lang="zh-CN" altLang="en-US" sz="3600" dirty="0" smtClean="0"/>
                  <a:t>的实心球熔化后，铸成一个实心圆柱体，问圆柱体取什么尺寸才使表面积最小。</a:t>
                </a:r>
                <a:endParaRPr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变量（参数）：</a:t>
                </a:r>
                <a:endParaRPr lang="en-US" altLang="zh-CN" sz="32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200" dirty="0" smtClean="0"/>
                  <a:t>      决定圆柱表面的参数有底面半径</a:t>
                </a:r>
                <a:r>
                  <a:rPr lang="en-US" altLang="zh-CN" sz="3200" dirty="0" smtClean="0"/>
                  <a:t>R</a:t>
                </a:r>
                <a:r>
                  <a:rPr lang="zh-CN" altLang="en-US" sz="3200" dirty="0" smtClean="0"/>
                  <a:t>和高</a:t>
                </a:r>
                <a:r>
                  <a:rPr lang="en-US" altLang="zh-CN" sz="3200" dirty="0" smtClean="0"/>
                  <a:t>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/>
                  <a:t>目标函数：</a:t>
                </a:r>
                <a:endParaRPr lang="en-US" altLang="zh-CN" sz="32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200" dirty="0"/>
                  <a:t>    圆柱体表面积：</a:t>
                </a:r>
                <a:r>
                  <a:rPr lang="en-US" altLang="zh-CN" sz="3200" dirty="0" smtClean="0"/>
                  <a:t>min 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𝑅h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约束条件：</a:t>
                </a:r>
                <a:endParaRPr lang="en-US" altLang="zh-CN" sz="32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200" dirty="0" smtClean="0"/>
                  <a:t>    球重量</a:t>
                </a:r>
                <a:r>
                  <a:rPr lang="en-US" altLang="zh-CN" sz="3200" dirty="0" smtClean="0"/>
                  <a:t>=</a:t>
                </a:r>
                <a:r>
                  <a:rPr lang="zh-CN" altLang="en-US" sz="3200" dirty="0" smtClean="0"/>
                  <a:t>圆柱重量</a:t>
                </a:r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数学模型：</a:t>
                </a:r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183" y="685406"/>
                <a:ext cx="10515600" cy="5825562"/>
              </a:xfrm>
              <a:blipFill rotWithShape="0">
                <a:blip r:embed="rId2"/>
                <a:stretch>
                  <a:fillRect l="-463" r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最优化问题模型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127664" y="5266489"/>
                <a:ext cx="3231572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64" y="5266489"/>
                <a:ext cx="3231572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21385" y="5393382"/>
                <a:ext cx="3231572" cy="48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85" y="5393382"/>
                <a:ext cx="323157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698" b="-3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659717" y="5087121"/>
                <a:ext cx="2169632" cy="134088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𝑅h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 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17" y="5087121"/>
                <a:ext cx="2169632" cy="13408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9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145617" cy="54585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人员分派问题：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假设某个项目有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项连续的任务，即任务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完成才能开始任务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，完成了任务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后才能开始任务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，以此类推。并规定由甲乙丙丁四名成员每人完成且仅完成其中一项任务，每人要完成四项任务的时间如表所示，应该如何分配这些任务，可以使得花费总时间最少？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典型案例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64582"/>
              </p:ext>
            </p:extLst>
          </p:nvPr>
        </p:nvGraphicFramePr>
        <p:xfrm>
          <a:off x="2052780" y="3561615"/>
          <a:ext cx="8462820" cy="237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564"/>
                <a:gridCol w="1692564"/>
                <a:gridCol w="1692564"/>
                <a:gridCol w="1692564"/>
                <a:gridCol w="1692564"/>
              </a:tblGrid>
              <a:tr h="50068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                 时间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成员 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（天）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（天）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（天）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（天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50068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endParaRPr lang="zh-CN" altLang="en-US" dirty="0"/>
                    </a:p>
                  </a:txBody>
                  <a:tcPr/>
                </a:tc>
              </a:tr>
              <a:tr h="50068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</a:tr>
              <a:tr h="2503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</a:tr>
              <a:tr h="2503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8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706581" y="633846"/>
                <a:ext cx="10692245" cy="574617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设为</a:t>
                </a:r>
                <a:r>
                  <a:rPr lang="en-US" altLang="zh-CN" dirty="0" err="1" smtClean="0"/>
                  <a:t>E</a:t>
                </a:r>
                <a:r>
                  <a:rPr lang="en-US" altLang="zh-CN" baseline="-25000" dirty="0" err="1" smtClean="0"/>
                  <a:t>ij</a:t>
                </a:r>
                <a:r>
                  <a:rPr lang="zh-CN" altLang="en-US" dirty="0" smtClean="0"/>
                  <a:t>为第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人完成第</a:t>
                </a:r>
                <a:r>
                  <a:rPr lang="en-US" altLang="zh-CN" dirty="0" smtClean="0"/>
                  <a:t>j</a:t>
                </a:r>
                <a:r>
                  <a:rPr lang="zh-CN" altLang="en-US" dirty="0" smtClean="0"/>
                  <a:t>个任务的时间。</a:t>
                </a:r>
                <a:r>
                  <a:rPr lang="en-US" altLang="zh-CN" dirty="0" smtClean="0"/>
                  <a:t> 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=1,2,3,4</a:t>
                </a:r>
                <a:r>
                  <a:rPr lang="zh-CN" altLang="en-US" dirty="0"/>
                  <a:t>分别代表甲乙丙丁，</a:t>
                </a:r>
                <a:r>
                  <a:rPr lang="en-US" altLang="zh-CN" dirty="0"/>
                  <a:t>j=1,2,3,4</a:t>
                </a:r>
                <a:r>
                  <a:rPr lang="zh-CN" altLang="en-US" dirty="0"/>
                  <a:t>分别代表任务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，任务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，任务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和任务</a:t>
                </a:r>
                <a:r>
                  <a:rPr lang="en-US" altLang="zh-CN" dirty="0"/>
                  <a:t>4)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设变量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ij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x</a:t>
                </a:r>
                <a:r>
                  <a:rPr lang="en-US" altLang="zh-CN" baseline="-25000" dirty="0" err="1" smtClean="0"/>
                  <a:t>ij</a:t>
                </a:r>
                <a:r>
                  <a:rPr lang="zh-CN" altLang="en-US" dirty="0" smtClean="0"/>
                  <a:t>取值为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或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目标：完成任务总时间为：</a:t>
                </a:r>
                <a:endParaRPr lang="en-US" altLang="zh-CN" dirty="0" smtClean="0"/>
              </a:p>
              <a:p>
                <a:pPr marL="457200" lvl="1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b="0" i="1" baseline="-2500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baseline="-2500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约束条件：</a:t>
                </a:r>
                <a:endParaRPr lang="en-US" altLang="zh-CN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 err="1" smtClean="0"/>
                  <a:t>X</a:t>
                </a:r>
                <a:r>
                  <a:rPr lang="en-US" altLang="zh-CN" baseline="-25000" dirty="0" err="1" smtClean="0"/>
                  <a:t>ij</a:t>
                </a:r>
                <a:r>
                  <a:rPr lang="en-US" altLang="zh-CN" dirty="0" smtClean="0"/>
                  <a:t>=0 or </a:t>
                </a:r>
                <a:r>
                  <a:rPr lang="en-US" altLang="zh-CN" dirty="0" err="1" smtClean="0"/>
                  <a:t>X</a:t>
                </a:r>
                <a:r>
                  <a:rPr lang="en-US" altLang="zh-CN" baseline="-25000" dirty="0" err="1" smtClean="0"/>
                  <a:t>ij</a:t>
                </a:r>
                <a:r>
                  <a:rPr lang="en-US" altLang="zh-CN" dirty="0" smtClean="0"/>
                  <a:t>=1</a:t>
                </a: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每个人只能完成一项任务</a:t>
                </a:r>
                <a:r>
                  <a:rPr lang="en-US" altLang="zh-CN" dirty="0" smtClean="0"/>
                  <a:t>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nary>
                  </m:oMath>
                </a14:m>
                <a:r>
                  <a:rPr lang="en-US" altLang="zh-CN" dirty="0" smtClean="0"/>
                  <a:t>=1</a:t>
                </a: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每项任务只能一个人完成</a:t>
                </a:r>
                <a:r>
                  <a:rPr lang="en-US" altLang="zh-CN" dirty="0" smtClean="0"/>
                  <a:t>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smtClean="0"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nary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1</a:t>
                </a:r>
              </a:p>
              <a:p>
                <a:pPr>
                  <a:spcBef>
                    <a:spcPts val="600"/>
                  </a:spcBef>
                </a:pPr>
                <a:endParaRPr lang="en-US" altLang="zh-CN" dirty="0" smtClean="0"/>
              </a:p>
              <a:p>
                <a:pPr>
                  <a:spcBef>
                    <a:spcPts val="600"/>
                  </a:spcBef>
                </a:pPr>
                <a:r>
                  <a:rPr lang="zh-CN" altLang="en-US" dirty="0" smtClean="0"/>
                  <a:t>数学模型：</a:t>
                </a:r>
                <a:endParaRPr lang="en-US" altLang="zh-CN" dirty="0"/>
              </a:p>
              <a:p>
                <a:pPr>
                  <a:spcBef>
                    <a:spcPts val="600"/>
                  </a:spcBef>
                </a:pPr>
                <a:endParaRPr lang="en-US" altLang="zh-CN" dirty="0" smtClean="0"/>
              </a:p>
              <a:p>
                <a:pPr>
                  <a:spcBef>
                    <a:spcPts val="600"/>
                  </a:spcBef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581" y="633846"/>
                <a:ext cx="10692245" cy="5746172"/>
              </a:xfrm>
              <a:blipFill rotWithShape="0">
                <a:blip r:embed="rId2"/>
                <a:stretch>
                  <a:fillRect l="-854" t="-1905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典型案例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412845" y="3684035"/>
                <a:ext cx="2102755" cy="292047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en-US" altLang="zh-CN" i="1" baseline="-2500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altLang="zh-CN" i="1" baseline="-2500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CN" i="1" baseline="-2500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e>
                                      </m:nary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=1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</m:t>
                                            </m:r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p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  <m:r>
                                                  <a:rPr lang="en-US" altLang="zh-CN" i="1" baseline="-25000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e>
                                            </m:nary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=1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         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X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aseline="-25000" dirty="0"/>
                                              <m:t>ij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=0 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or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 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Xij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=1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45" y="3684035"/>
                <a:ext cx="2102755" cy="29204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33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18456"/>
                <a:ext cx="10515600" cy="5759461"/>
              </a:xfrm>
            </p:spPr>
            <p:txBody>
              <a:bodyPr/>
              <a:lstStyle/>
              <a:p>
                <a:pPr>
                  <a:lnSpc>
                    <a:spcPts val="3360"/>
                  </a:lnSpc>
                </a:pPr>
                <a:r>
                  <a:rPr lang="zh-CN" altLang="en-US" dirty="0" smtClean="0"/>
                  <a:t>投资决策问题：</a:t>
                </a:r>
                <a:endParaRPr lang="en-US" altLang="zh-CN" dirty="0" smtClean="0"/>
              </a:p>
              <a:p>
                <a:pPr lvl="1">
                  <a:lnSpc>
                    <a:spcPts val="3360"/>
                  </a:lnSpc>
                </a:pPr>
                <a:r>
                  <a:rPr lang="zh-CN" altLang="en-US" dirty="0" smtClean="0"/>
                  <a:t>某企业有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个项目可供选择投资，并至少要对其中一个项目投资。已知该企业拥有总资金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元，投资于第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个项目需花费</a:t>
                </a:r>
                <a:r>
                  <a:rPr lang="en-US" altLang="zh-CN" dirty="0" err="1" smtClean="0"/>
                  <a:t>a</a:t>
                </a:r>
                <a:r>
                  <a:rPr lang="en-US" altLang="zh-CN" baseline="-25000" dirty="0" err="1" smtClean="0"/>
                  <a:t>i</a:t>
                </a:r>
                <a:r>
                  <a:rPr lang="zh-CN" altLang="en-US" dirty="0"/>
                  <a:t>元</a:t>
                </a:r>
                <a:r>
                  <a:rPr lang="zh-CN" altLang="en-US" dirty="0" smtClean="0"/>
                  <a:t>，并预计可收益</a:t>
                </a:r>
                <a:r>
                  <a:rPr lang="en-US" altLang="zh-CN" dirty="0" smtClean="0"/>
                  <a:t>b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元。试选择最佳投资方案。</a:t>
                </a:r>
                <a:endParaRPr lang="en-US" altLang="zh-CN" dirty="0" smtClean="0"/>
              </a:p>
              <a:p>
                <a:pPr marL="457200" lvl="1" indent="0">
                  <a:lnSpc>
                    <a:spcPts val="3360"/>
                  </a:lnSpc>
                  <a:buNone/>
                </a:pPr>
                <a:r>
                  <a:rPr lang="zh-CN" altLang="en-US" dirty="0" smtClean="0"/>
                  <a:t>     设变量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，当投资第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个项目时，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i</a:t>
                </a:r>
                <a:r>
                  <a:rPr lang="en-US" altLang="zh-CN" dirty="0" smtClean="0"/>
                  <a:t>=1,</a:t>
                </a:r>
                <a:r>
                  <a:rPr lang="zh-CN" altLang="en-US" dirty="0" smtClean="0"/>
                  <a:t>否则为</a:t>
                </a:r>
                <a:r>
                  <a:rPr lang="en-US" altLang="zh-CN" dirty="0" smtClean="0"/>
                  <a:t>0</a:t>
                </a:r>
              </a:p>
              <a:p>
                <a:pPr marL="457200" lvl="1" indent="0">
                  <a:lnSpc>
                    <a:spcPts val="3360"/>
                  </a:lnSpc>
                  <a:buNone/>
                </a:pPr>
                <a:r>
                  <a:rPr lang="zh-CN" altLang="en-US" dirty="0" smtClean="0"/>
                  <a:t>     目标为收益率最大，即</a:t>
                </a:r>
                <a:r>
                  <a:rPr lang="zh-CN" altLang="en-US" b="1" dirty="0" smtClean="0"/>
                  <a:t>收益</a:t>
                </a:r>
                <a:r>
                  <a:rPr lang="en-US" altLang="zh-CN" b="1" dirty="0" smtClean="0"/>
                  <a:t>/</a:t>
                </a:r>
                <a:r>
                  <a:rPr lang="zh-CN" altLang="en-US" b="1" dirty="0" smtClean="0"/>
                  <a:t>投资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pPr marL="457200" lvl="1" indent="0">
                  <a:lnSpc>
                    <a:spcPts val="3360"/>
                  </a:lnSpc>
                  <a:buNone/>
                </a:pPr>
                <a:r>
                  <a:rPr lang="zh-CN" altLang="en-US" dirty="0" smtClean="0"/>
                  <a:t>     约束条件：投资额不能超过总资金。</a:t>
                </a:r>
                <a:r>
                  <a:rPr lang="en-US" altLang="zh-CN" dirty="0" smtClean="0"/>
                  <a:t>0=&lt;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altLang="zh-CN" dirty="0" smtClean="0"/>
                  <a:t>&lt;=</a:t>
                </a:r>
                <a:r>
                  <a:rPr lang="en-US" altLang="zh-CN" dirty="0" smtClean="0"/>
                  <a:t>A</a:t>
                </a:r>
              </a:p>
              <a:p>
                <a:pPr marL="457200" lvl="1" indent="0">
                  <a:lnSpc>
                    <a:spcPts val="3360"/>
                  </a:lnSpc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             x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取值</a:t>
                </a:r>
                <a:endParaRPr lang="en-US" altLang="zh-CN" dirty="0" smtClean="0"/>
              </a:p>
              <a:p>
                <a:pPr marL="457200" lvl="1" indent="0">
                  <a:lnSpc>
                    <a:spcPts val="3360"/>
                  </a:lnSpc>
                  <a:buNone/>
                </a:pPr>
                <a:r>
                  <a:rPr lang="zh-CN" altLang="en-US" dirty="0" smtClean="0"/>
                  <a:t>数学模型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>
                  <a:lnSpc>
                    <a:spcPts val="336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18456"/>
                <a:ext cx="10515600" cy="5759461"/>
              </a:xfrm>
              <a:blipFill rotWithShape="0">
                <a:blip r:embed="rId2"/>
                <a:stretch>
                  <a:fillRect l="-984" t="-1795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典型案例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411620" y="4576734"/>
                <a:ext cx="2650982" cy="2264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altLang="zh-CN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i="1" baseline="-250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i="1" baseline="-250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0=&lt;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nary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&lt;=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           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X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aseline="-25000" dirty="0"/>
                                              <m:t>i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dirty="0" smtClean="0"/>
                                              <m:t>(1−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X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aseline="-25000" dirty="0"/>
                                              <m:t>i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dirty="0" smtClean="0"/>
                                              <m:t>)=0,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dirty="0" smtClean="0"/>
                                              <m:t>i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b="0" i="0" dirty="0" smtClean="0"/>
                                              <m:t>=1</m:t>
                                            </m:r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CN" dirty="0"/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20" y="4576734"/>
                <a:ext cx="2650982" cy="22646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10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18457"/>
                <a:ext cx="10134600" cy="5503049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运输问题：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设有不同城市的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个电视机厂</a:t>
                </a:r>
                <a:r>
                  <a:rPr lang="en-US" altLang="zh-CN" dirty="0" smtClean="0"/>
                  <a:t>A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（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=1…m</a:t>
                </a:r>
                <a:r>
                  <a:rPr lang="zh-CN" altLang="en-US" dirty="0" smtClean="0"/>
                  <a:t>），其产量分别为</a:t>
                </a:r>
                <a:r>
                  <a:rPr lang="en-US" altLang="zh-CN" dirty="0" err="1" smtClean="0"/>
                  <a:t>a</a:t>
                </a:r>
                <a:r>
                  <a:rPr lang="en-US" altLang="zh-CN" baseline="-25000" dirty="0" err="1" smtClean="0"/>
                  <a:t>i</a:t>
                </a:r>
                <a:r>
                  <a:rPr lang="zh-CN" altLang="en-US" dirty="0" smtClean="0"/>
                  <a:t>（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=1…m)</a:t>
                </a:r>
                <a:r>
                  <a:rPr lang="zh-CN" altLang="en-US" dirty="0" smtClean="0"/>
                  <a:t>台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其产品供应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个城市</a:t>
                </a:r>
                <a:r>
                  <a:rPr lang="en-US" altLang="zh-CN" dirty="0" err="1" smtClean="0"/>
                  <a:t>B</a:t>
                </a:r>
                <a:r>
                  <a:rPr lang="en-US" altLang="zh-CN" baseline="-25000" dirty="0" err="1" smtClean="0"/>
                  <a:t>j</a:t>
                </a:r>
                <a:r>
                  <a:rPr lang="en-US" altLang="zh-CN" dirty="0" smtClean="0"/>
                  <a:t>(j=1…n)</a:t>
                </a:r>
                <a:r>
                  <a:rPr lang="zh-CN" altLang="en-US" dirty="0" smtClean="0"/>
                  <a:t>，每个城市需要量为</a:t>
                </a:r>
                <a:r>
                  <a:rPr lang="en-US" altLang="zh-CN" dirty="0" err="1" smtClean="0"/>
                  <a:t>b</a:t>
                </a:r>
                <a:r>
                  <a:rPr lang="en-US" altLang="zh-CN" baseline="-25000" dirty="0" err="1" smtClean="0"/>
                  <a:t>j</a:t>
                </a:r>
                <a:r>
                  <a:rPr lang="en-US" altLang="zh-CN" dirty="0" smtClean="0"/>
                  <a:t>(j=1…n)</a:t>
                </a:r>
                <a:r>
                  <a:rPr lang="zh-CN" altLang="en-US" dirty="0" smtClean="0"/>
                  <a:t>台，假定产需平衡，即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 smtClean="0"/>
                  <a:t>已知从</a:t>
                </a:r>
                <a:r>
                  <a:rPr lang="en-US" altLang="zh-CN" dirty="0" smtClean="0"/>
                  <a:t>A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到</a:t>
                </a:r>
                <a:r>
                  <a:rPr lang="en-US" altLang="zh-CN" dirty="0" err="1" smtClean="0"/>
                  <a:t>B</a:t>
                </a:r>
                <a:r>
                  <a:rPr lang="en-US" altLang="zh-CN" baseline="-25000" dirty="0" err="1" smtClean="0"/>
                  <a:t>j</a:t>
                </a:r>
                <a:r>
                  <a:rPr lang="zh-CN" altLang="en-US" dirty="0" smtClean="0"/>
                  <a:t>的运费单价为</a:t>
                </a:r>
                <a:r>
                  <a:rPr lang="en-US" altLang="zh-CN" dirty="0" err="1" smtClean="0"/>
                  <a:t>c</a:t>
                </a:r>
                <a:r>
                  <a:rPr lang="en-US" altLang="zh-CN" baseline="-25000" dirty="0" err="1" smtClean="0"/>
                  <a:t>ij</a:t>
                </a:r>
                <a:r>
                  <a:rPr lang="zh-CN" altLang="en-US" dirty="0" smtClean="0"/>
                  <a:t>（元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台），问由每个厂到每个城市运量为多少时，即能保证产需要量，又能使总运费最少？</a:t>
                </a:r>
                <a:endParaRPr lang="en-US" altLang="zh-CN" dirty="0" smtClean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zh-CN" altLang="en-US" sz="2400" dirty="0" smtClean="0"/>
                  <a:t>设</a:t>
                </a:r>
                <a:r>
                  <a:rPr lang="en-US" altLang="zh-CN" sz="2400" dirty="0" err="1" smtClean="0"/>
                  <a:t>x</a:t>
                </a:r>
                <a:r>
                  <a:rPr lang="en-US" altLang="zh-CN" sz="2400" baseline="-25000" dirty="0" err="1" smtClean="0"/>
                  <a:t>ij</a:t>
                </a:r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为</a:t>
                </a:r>
                <a:r>
                  <a:rPr lang="en-US" altLang="zh-CN" sz="2400" dirty="0" smtClean="0"/>
                  <a:t>A</a:t>
                </a:r>
                <a:r>
                  <a:rPr lang="en-US" altLang="zh-CN" sz="2400" baseline="-25000" dirty="0" smtClean="0"/>
                  <a:t>i</a:t>
                </a:r>
                <a:r>
                  <a:rPr lang="zh-CN" altLang="en-US" sz="2400" dirty="0" smtClean="0"/>
                  <a:t>向</a:t>
                </a:r>
                <a:r>
                  <a:rPr lang="en-US" altLang="zh-CN" sz="2400" dirty="0" err="1" smtClean="0"/>
                  <a:t>B</a:t>
                </a:r>
                <a:r>
                  <a:rPr lang="en-US" altLang="zh-CN" sz="2400" baseline="-25000" dirty="0" err="1" smtClean="0"/>
                  <a:t>j</a:t>
                </a:r>
                <a:r>
                  <a:rPr lang="zh-CN" altLang="en-US" sz="2400" dirty="0" smtClean="0"/>
                  <a:t>供应</a:t>
                </a:r>
                <a:r>
                  <a:rPr lang="zh-CN" altLang="en-US" sz="2400" dirty="0" smtClean="0"/>
                  <a:t>电视机的台数</a:t>
                </a:r>
                <a:r>
                  <a:rPr lang="en-US" altLang="zh-CN" sz="2400" dirty="0" smtClean="0"/>
                  <a:t>;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zh-CN" altLang="en-US" sz="2400" dirty="0" smtClean="0"/>
                  <a:t>总运费为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/>
                              <m:t>ij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cij</m:t>
                            </m:r>
                            <m:r>
                              <m:rPr>
                                <m:nor/>
                              </m:rPr>
                              <a:rPr lang="zh-CN" altLang="en-US" sz="2400" dirty="0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sz="2400" dirty="0" smtClean="0"/>
                  <a:t> 。</a:t>
                </a:r>
                <a:endParaRPr lang="en-US" altLang="zh-CN" sz="2400" dirty="0" smtClean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zh-CN" altLang="en-US" sz="2400" dirty="0" smtClean="0"/>
                  <a:t>约束条件</a:t>
                </a:r>
                <a:r>
                  <a:rPr lang="zh-CN" altLang="en-US" sz="2400" dirty="0"/>
                  <a:t>为</a:t>
                </a:r>
                <a:r>
                  <a:rPr lang="zh-CN" altLang="en-US" sz="2400" dirty="0" smtClean="0"/>
                  <a:t>：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aseline="-25000" dirty="0"/>
                          <m:t>ij</m:t>
                        </m:r>
                      </m:e>
                    </m:nary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𝑎𝑖</m:t>
                    </m:r>
                  </m:oMath>
                </a14:m>
                <a:r>
                  <a:rPr lang="en-US" altLang="zh-CN" sz="2400" dirty="0" smtClean="0"/>
                  <a:t>,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                     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aseline="-25000" dirty="0"/>
                          <m:t>ij</m:t>
                        </m:r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 smtClean="0"/>
                  <a:t>b</a:t>
                </a:r>
                <a:r>
                  <a:rPr lang="en-US" altLang="zh-CN" sz="2400" baseline="-25000" dirty="0" smtClean="0"/>
                  <a:t>j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数学模型为：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/>
                                            <m:t>x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baseline="-25000" dirty="0"/>
                                            <m:t>ij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/>
                                            <m:t>∗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dirty="0"/>
                                            <m:t>cij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zh-CN" altLang="en-US" sz="2400" dirty="0"/>
                                            <m:t> 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dirty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aseline="-25000" dirty="0"/>
                                    <m:t>ij</m:t>
                                  </m:r>
                                </m:e>
                              </m:nary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dirty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aseline="-25000" dirty="0"/>
                                    <m:t>ij</m:t>
                                  </m:r>
                                </m:e>
                              </m:nary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/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/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/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  <a:p>
                <a:pPr lvl="1"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18457"/>
                <a:ext cx="10134600" cy="5503049"/>
              </a:xfrm>
              <a:blipFill rotWithShape="0">
                <a:blip r:embed="rId2"/>
                <a:stretch>
                  <a:fillRect l="-661" r="-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典型案例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4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15553</TotalTime>
  <Words>1218</Words>
  <Application>Microsoft Office PowerPoint</Application>
  <PresentationFormat>宽屏</PresentationFormat>
  <Paragraphs>301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最优化技术</vt:lpstr>
      <vt:lpstr>最优化问题提出</vt:lpstr>
      <vt:lpstr>最优化技术-概述</vt:lpstr>
      <vt:lpstr>最优化技术-概述</vt:lpstr>
      <vt:lpstr>最优化问题模型</vt:lpstr>
      <vt:lpstr>典型案例</vt:lpstr>
      <vt:lpstr>典型案例</vt:lpstr>
      <vt:lpstr>典型案例</vt:lpstr>
      <vt:lpstr>典型案例</vt:lpstr>
      <vt:lpstr>最优化技术概述</vt:lpstr>
      <vt:lpstr>最优化技术-方法</vt:lpstr>
      <vt:lpstr>数学回顾</vt:lpstr>
      <vt:lpstr>数学基础-导数</vt:lpstr>
      <vt:lpstr>数学基础-导数</vt:lpstr>
      <vt:lpstr>数学基础-导数</vt:lpstr>
      <vt:lpstr>复合函数</vt:lpstr>
      <vt:lpstr>链式法则</vt:lpstr>
      <vt:lpstr>向量</vt:lpstr>
      <vt:lpstr>数学回顾</vt:lpstr>
      <vt:lpstr>数学知识回顾-矩阵</vt:lpstr>
      <vt:lpstr>最优化技术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Administrator</cp:lastModifiedBy>
  <cp:revision>185</cp:revision>
  <dcterms:created xsi:type="dcterms:W3CDTF">2019-12-25T10:26:10Z</dcterms:created>
  <dcterms:modified xsi:type="dcterms:W3CDTF">2021-03-01T15:00:27Z</dcterms:modified>
</cp:coreProperties>
</file>